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6" r:id="rId4"/>
    <p:sldId id="276" r:id="rId5"/>
    <p:sldId id="264" r:id="rId6"/>
    <p:sldId id="280" r:id="rId7"/>
    <p:sldId id="259" r:id="rId8"/>
    <p:sldId id="260" r:id="rId9"/>
    <p:sldId id="262" r:id="rId10"/>
    <p:sldId id="265" r:id="rId11"/>
    <p:sldId id="267" r:id="rId12"/>
    <p:sldId id="271" r:id="rId13"/>
    <p:sldId id="268" r:id="rId14"/>
    <p:sldId id="272" r:id="rId15"/>
    <p:sldId id="284" r:id="rId16"/>
    <p:sldId id="270" r:id="rId17"/>
    <p:sldId id="282" r:id="rId18"/>
    <p:sldId id="281" r:id="rId19"/>
    <p:sldId id="277" r:id="rId20"/>
    <p:sldId id="283" r:id="rId21"/>
    <p:sldId id="278" r:id="rId22"/>
    <p:sldId id="269" r:id="rId23"/>
    <p:sldId id="274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9F71-438C-43CA-9217-252E26AED815}" type="datetimeFigureOut">
              <a:rPr lang="en-HK" smtClean="0"/>
              <a:pPr/>
              <a:t>2/25/2020</a:t>
            </a:fld>
            <a:endParaRPr lang="en-HK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868AD-B69B-4B98-A43E-8E5DBC0D5F3C}" type="slidenum">
              <a:rPr lang="en-HK" smtClean="0"/>
              <a:pPr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xmlns="" val="41508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xmlns="" id="{ACE53AA4-802B-49C9-9574-2F00E628B7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xmlns="" id="{237DE931-04B9-4452-A554-C8C259393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zh-TW"/>
              <a:t>http://www.wpclipart.com/people/children/girls/girls_2/sassy_girl.png.html </a:t>
            </a:r>
            <a:endParaRPr lang="zh-TW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xmlns="" id="{994D6144-57B2-43D6-8BCF-A4C221972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F61295B-067F-49D0-A128-4BEDF68651BC}" type="slidenum">
              <a:rPr lang="zh-TW" altLang="en-US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479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768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970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7521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334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1179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7586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3097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4987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5068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701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A10D5-21FE-440F-B6CD-059CA7E28FB7}" type="datetimeFigureOut">
              <a:rPr lang="zh-TW" altLang="en-US" smtClean="0"/>
              <a:pPr/>
              <a:t>2020/2/25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F104-0522-4C24-8518-33D1D517F6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4605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nge4health.gov.hk/tc/physical_activity/guidelines/youth/index.html" TargetMode="External"/><Relationship Id="rId2" Type="http://schemas.openxmlformats.org/officeDocument/2006/relationships/hyperlink" Target="https://www.change4health.gov.hk/tc/physical_activity/facts/classification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hp.gov.hk/files/pdf/pneumonia_respiratory_health_advice_tc.pdf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tc/resources/e_health_topics/2867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vWJE6xExRe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nutrition/nhd/en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944880" y="1122362"/>
            <a:ext cx="7056120" cy="3297237"/>
          </a:xfrm>
        </p:spPr>
        <p:txBody>
          <a:bodyPr>
            <a:normAutofit fontScale="90000"/>
          </a:bodyPr>
          <a:lstStyle/>
          <a:p>
            <a:r>
              <a:rPr lang="en-US" altLang="zh-TW" sz="53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sz="53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5300" b="1" dirty="0">
                <a:solidFill>
                  <a:schemeClr val="accent6">
                    <a:lumMod val="50000"/>
                  </a:schemeClr>
                </a:solidFill>
              </a:rPr>
              <a:t>建立健康生活模式</a:t>
            </a:r>
            <a:r>
              <a:rPr lang="en-US" altLang="zh-TW" sz="53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sz="53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5300" b="1" dirty="0">
                <a:solidFill>
                  <a:schemeClr val="accent6">
                    <a:lumMod val="50000"/>
                  </a:schemeClr>
                </a:solidFill>
              </a:rPr>
              <a:t>提升免疫力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科技與生活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初中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zh-TW" altLang="en-US" sz="4000" dirty="0"/>
          </a:p>
        </p:txBody>
      </p:sp>
      <p:pic>
        <p:nvPicPr>
          <p:cNvPr id="3" name="圖片 2" descr="一張含有 輪子 的圖片&#10;&#10;自動產生的描述">
            <a:extLst>
              <a:ext uri="{FF2B5EF4-FFF2-40B4-BE49-F238E27FC236}">
                <a16:creationId xmlns:a16="http://schemas.microsoft.com/office/drawing/2014/main" xmlns="" id="{2369BAB0-F902-4739-AA00-A6374F3F3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820" y="4112288"/>
            <a:ext cx="2343778" cy="23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14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8760" y="248330"/>
            <a:ext cx="70198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600" b="1" kern="10" dirty="0">
                <a:ln w="11430"/>
                <a:solidFill>
                  <a:srgbClr val="336600"/>
                </a:solidFill>
                <a:latin typeface="FrankRuehl" pitchFamily="34" charset="-79"/>
                <a:cs typeface="FrankRuehl" pitchFamily="34" charset="-79"/>
              </a:rPr>
              <a:t>膳食計劃</a:t>
            </a:r>
            <a:endParaRPr lang="en-US" sz="2500" dirty="0"/>
          </a:p>
          <a:p>
            <a:pPr marL="342900" indent="-342900"/>
            <a:endParaRPr lang="en-US" altLang="zh-TW" sz="2500" dirty="0"/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500" dirty="0"/>
              <a:t>一個精心設計的膳食計劃能提供均衡和充足的營養素及適量的熱能 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500" dirty="0"/>
              <a:t>於膳食計劃中，多選擇高營養密度及多樣化的食物，並有節制地選擇會影響健康的食物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B5DF-5DA9-46A7-9A59-86908C82C3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 descr="D:\Users\hhyngai\Desktop\photo\1502 backup\FSP class photo 2014\IMG_7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1" r="3960" b="10143"/>
          <a:stretch/>
        </p:blipFill>
        <p:spPr bwMode="auto">
          <a:xfrm>
            <a:off x="1840549" y="3212976"/>
            <a:ext cx="293888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hhyngai\Desktop\photo\1502 backup\FSP class photo 2014\IMG_7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4951" y="3420340"/>
            <a:ext cx="2764029" cy="27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980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9975" y="1122363"/>
            <a:ext cx="7081025" cy="238760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充足睡眠</a:t>
            </a:r>
          </a:p>
        </p:txBody>
      </p:sp>
    </p:spTree>
    <p:extLst>
      <p:ext uri="{BB962C8B-B14F-4D97-AF65-F5344CB8AC3E}">
        <p14:creationId xmlns:p14="http://schemas.microsoft.com/office/powerpoint/2010/main" xmlns="" val="322021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充足睡眠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 </a:t>
            </a:r>
            <a:r>
              <a:rPr lang="zh-TW" altLang="en-US" sz="3200" dirty="0"/>
              <a:t>睡眠是身心健康的先決條件</a:t>
            </a:r>
            <a:endParaRPr lang="en-US" altLang="zh-TW" sz="3200" dirty="0"/>
          </a:p>
          <a:p>
            <a:r>
              <a:rPr lang="zh-TW" altLang="en-US" sz="3200" dirty="0"/>
              <a:t>當進入睡眠狀態的時候，我們的肌肉得到休息、身體的組織得到修補</a:t>
            </a:r>
            <a:endParaRPr lang="en-US" altLang="zh-TW" sz="3200" dirty="0"/>
          </a:p>
          <a:p>
            <a:r>
              <a:rPr lang="zh-TW" altLang="en-US" sz="3200" dirty="0"/>
              <a:t>在充足的睡眠之後，我們會覺得精神飽滿、腦筋靈活及體力充沛</a:t>
            </a:r>
            <a:endParaRPr lang="en-US" altLang="zh-TW" sz="3200" dirty="0"/>
          </a:p>
          <a:p>
            <a:r>
              <a:rPr lang="zh-TW" altLang="en-US" sz="3200" dirty="0"/>
              <a:t>睡眠時間與睡眠質素同樣重要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xmlns="" val="167997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9975" y="1122363"/>
            <a:ext cx="7081025" cy="238760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恆常運動</a:t>
            </a:r>
          </a:p>
        </p:txBody>
      </p:sp>
    </p:spTree>
    <p:extLst>
      <p:ext uri="{BB962C8B-B14F-4D97-AF65-F5344CB8AC3E}">
        <p14:creationId xmlns:p14="http://schemas.microsoft.com/office/powerpoint/2010/main" xmlns="" val="38782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1480" y="212727"/>
            <a:ext cx="7616190" cy="73215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恆常運動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</a:br>
            <a:endParaRPr lang="zh-TW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" y="5525869"/>
            <a:ext cx="8001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800" dirty="0"/>
              <a:t>  更多詳情，可參考</a:t>
            </a:r>
            <a:r>
              <a:rPr lang="zh-HK" altLang="en-US" sz="2800" dirty="0"/>
              <a:t>衞生署衞生防護</a:t>
            </a:r>
            <a:r>
              <a:rPr lang="zh-TW" altLang="en-US" sz="2800" dirty="0"/>
              <a:t>中心網頁：     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    </a:t>
            </a:r>
            <a:r>
              <a:rPr lang="en-US" altLang="zh-TW" sz="2400" dirty="0"/>
              <a:t>https://www.chp.gov.hk/tc/static/90003.html</a:t>
            </a:r>
          </a:p>
          <a:p>
            <a:pPr algn="r"/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31520" y="5135881"/>
            <a:ext cx="7757160" cy="257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5280" y="1051560"/>
            <a:ext cx="8244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日常生活融合體能活動</a:t>
            </a:r>
            <a:endParaRPr lang="en-US" altLang="zh-TW" sz="2800" b="1" dirty="0"/>
          </a:p>
          <a:p>
            <a:endParaRPr lang="en-US" altLang="zh-TW" sz="2800" dirty="0"/>
          </a:p>
          <a:p>
            <a:pPr marL="365125" indent="-365125">
              <a:buFont typeface="Arial" pitchFamily="34" charset="0"/>
              <a:buChar char="•"/>
            </a:pPr>
            <a:r>
              <a:rPr lang="zh-TW" altLang="en-US" sz="2800" dirty="0"/>
              <a:t> 研究顯示，恆常做體能活動能給我們的健康帶來莫大裨益。一般人認為體能活動是穿上全套運動服裝跑步、打籃球等，事實卻不限於此。其實日常生活中任何消耗能量的活動均屬體能活動。因此，如要增加每天的體能活動量，最簡單和可以持之以恆的方法就是把體能活動融入日常生活中，這樣便可培養體能活動的習慣，體驗箇中的樂趣和對健康的裨益。</a:t>
            </a:r>
          </a:p>
        </p:txBody>
      </p:sp>
    </p:spTree>
    <p:extLst>
      <p:ext uri="{BB962C8B-B14F-4D97-AF65-F5344CB8AC3E}">
        <p14:creationId xmlns:p14="http://schemas.microsoft.com/office/powerpoint/2010/main" xmlns="" val="60756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1480" y="212727"/>
            <a:ext cx="7616190" cy="73215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恆常運動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</a:br>
            <a:endParaRPr lang="zh-TW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1480" y="1112521"/>
            <a:ext cx="813816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/>
              <a:t>    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31520" y="5135881"/>
            <a:ext cx="7757160" cy="257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1480" y="1127760"/>
            <a:ext cx="79857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兒童及青少年（</a:t>
            </a:r>
            <a:r>
              <a:rPr lang="en-US" altLang="zh-TW" sz="2400" dirty="0"/>
              <a:t>5</a:t>
            </a:r>
            <a:r>
              <a:rPr lang="zh-TW" altLang="en-US" sz="2400" dirty="0"/>
              <a:t>至</a:t>
            </a:r>
            <a:r>
              <a:rPr lang="en-US" altLang="zh-TW" sz="2400" dirty="0"/>
              <a:t>17</a:t>
            </a:r>
            <a:r>
              <a:rPr lang="zh-TW" altLang="en-US" sz="2400" dirty="0"/>
              <a:t>歲）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zh-TW" altLang="en-US" sz="2400" dirty="0"/>
              <a:t> </a:t>
            </a:r>
            <a:r>
              <a:rPr lang="zh-TW" altLang="en-US" sz="2000" dirty="0"/>
              <a:t>對於這年齡組別的兒童及青少年來說，體能活動包括在家庭、學校及社區內進行的遊戲、競賽、體育、交通往來（如步行或踏單車）、消閒活動、體能訓練或有計劃的運動。</a:t>
            </a:r>
            <a:endParaRPr lang="en-US" altLang="zh-TW" sz="2000" dirty="0"/>
          </a:p>
          <a:p>
            <a:pPr marL="274638" indent="-274638">
              <a:buFont typeface="Arial" pitchFamily="34" charset="0"/>
              <a:buChar char="•"/>
            </a:pPr>
            <a:endParaRPr lang="en-US" altLang="zh-TW" sz="2000" dirty="0"/>
          </a:p>
          <a:p>
            <a:pPr marL="274638" indent="-274638">
              <a:buFont typeface="Arial" pitchFamily="34" charset="0"/>
              <a:buChar char="•"/>
            </a:pPr>
            <a:r>
              <a:rPr lang="zh-TW" altLang="en-US" sz="2000" dirty="0"/>
              <a:t>所有健康並沒有體能活動禁忌的</a:t>
            </a:r>
            <a:r>
              <a:rPr lang="en-US" altLang="zh-TW" sz="2000" dirty="0"/>
              <a:t>5-17</a:t>
            </a:r>
            <a:r>
              <a:rPr lang="zh-TW" altLang="en-US" sz="2000" dirty="0"/>
              <a:t>歲兒童及青少年 ，每天應累積至少</a:t>
            </a:r>
            <a:r>
              <a:rPr lang="en-US" altLang="zh-TW" sz="2000" dirty="0"/>
              <a:t>60</a:t>
            </a:r>
            <a:r>
              <a:rPr lang="zh-TW" altLang="en-US" sz="2000" dirty="0"/>
              <a:t>分鐘</a:t>
            </a:r>
            <a:r>
              <a:rPr lang="zh-TW" altLang="en-US" sz="2000" dirty="0">
                <a:hlinkClick r:id="rId2"/>
              </a:rPr>
              <a:t>中等強度</a:t>
            </a:r>
            <a:r>
              <a:rPr lang="zh-TW" altLang="en-US" sz="2000" dirty="0"/>
              <a:t>至</a:t>
            </a:r>
            <a:r>
              <a:rPr lang="zh-TW" altLang="en-US" sz="2000" dirty="0">
                <a:hlinkClick r:id="rId2"/>
              </a:rPr>
              <a:t>劇烈強度</a:t>
            </a:r>
            <a:r>
              <a:rPr lang="zh-TW" altLang="en-US" sz="2000" dirty="0"/>
              <a:t>的體能活動。每天進行多於</a:t>
            </a:r>
            <a:r>
              <a:rPr lang="en-US" altLang="zh-TW" sz="2000" dirty="0"/>
              <a:t>60</a:t>
            </a:r>
            <a:r>
              <a:rPr lang="zh-TW" altLang="en-US" sz="2000" dirty="0"/>
              <a:t>分鐘的體能活動可獲得更多健康效益。日常的體能活動應以帶氧運動為主。活動計劃中每週應進行最少</a:t>
            </a:r>
            <a:r>
              <a:rPr lang="en-US" altLang="zh-TW" sz="2000" dirty="0"/>
              <a:t>3</a:t>
            </a:r>
            <a:r>
              <a:rPr lang="zh-TW" altLang="en-US" sz="2000" dirty="0"/>
              <a:t>次</a:t>
            </a:r>
            <a:r>
              <a:rPr lang="zh-TW" altLang="en-US" sz="2000" dirty="0">
                <a:hlinkClick r:id="rId2"/>
              </a:rPr>
              <a:t>劇烈強度</a:t>
            </a:r>
            <a:r>
              <a:rPr lang="zh-TW" altLang="en-US" sz="2000" dirty="0"/>
              <a:t>的活動，當中包括可強化骨骼和肌肉的活動。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TW" sz="2000" dirty="0"/>
          </a:p>
          <a:p>
            <a:pPr marL="274638" indent="-274638">
              <a:buFont typeface="Arial" pitchFamily="34" charset="0"/>
              <a:buChar char="•"/>
            </a:pPr>
            <a:r>
              <a:rPr lang="zh-TW" altLang="en-US" sz="2000" dirty="0"/>
              <a:t>更多詳情，可參考</a:t>
            </a:r>
            <a:r>
              <a:rPr lang="zh-HK" altLang="en-US" sz="2000" dirty="0">
                <a:latin typeface="+mj-ea"/>
              </a:rPr>
              <a:t>衞生署</a:t>
            </a:r>
            <a:r>
              <a:rPr lang="zh-TW" altLang="en-US" sz="2000" dirty="0"/>
              <a:t>網頁</a:t>
            </a:r>
            <a:r>
              <a:rPr lang="en-US" altLang="zh-TW" sz="2000" dirty="0"/>
              <a:t>-</a:t>
            </a:r>
            <a:r>
              <a:rPr lang="zh-TW" altLang="en-US" sz="2000" dirty="0"/>
              <a:t>體能活動</a:t>
            </a:r>
            <a:r>
              <a:rPr lang="en-US" altLang="zh-TW" sz="2000" dirty="0">
                <a:hlinkClick r:id="rId3"/>
              </a:rPr>
              <a:t>https://www.change4health.gov.hk/tc/physical_activity/guidelines/youth/index.html</a:t>
            </a:r>
            <a:endParaRPr lang="en-US" altLang="zh-TW" sz="2000" dirty="0"/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60756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9975" y="1122363"/>
            <a:ext cx="7081025" cy="238760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個人及環境衞生</a:t>
            </a:r>
          </a:p>
        </p:txBody>
      </p:sp>
    </p:spTree>
    <p:extLst>
      <p:ext uri="{BB962C8B-B14F-4D97-AF65-F5344CB8AC3E}">
        <p14:creationId xmlns:p14="http://schemas.microsoft.com/office/powerpoint/2010/main" xmlns="" val="295893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個人及環境衞生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3113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注重個人衞生及要有公德心、可助減低自我及其他人感染疾病的機會</a:t>
            </a:r>
            <a:endParaRPr lang="en-HK" altLang="zh-TW" dirty="0"/>
          </a:p>
          <a:p>
            <a:r>
              <a:rPr lang="zh-TW" altLang="en-US" dirty="0"/>
              <a:t>保持身體健康</a:t>
            </a:r>
            <a:endParaRPr lang="en-US" altLang="zh-TW" dirty="0"/>
          </a:p>
          <a:p>
            <a:pPr marL="723900" indent="-450850">
              <a:buNone/>
            </a:pPr>
            <a:r>
              <a:rPr lang="en-US" altLang="zh-TW" dirty="0"/>
              <a:t>- 	</a:t>
            </a:r>
            <a:r>
              <a:rPr lang="zh-TW" altLang="en-US" dirty="0"/>
              <a:t>小心護理身體各部分，包括保持頭髮、雙手清潔等</a:t>
            </a:r>
            <a:endParaRPr lang="en-US" altLang="zh-TW" dirty="0"/>
          </a:p>
          <a:p>
            <a:r>
              <a:rPr lang="zh-TW" altLang="en-US" dirty="0"/>
              <a:t>保持衣物鞋履的清潔</a:t>
            </a:r>
            <a:endParaRPr lang="en-US" altLang="zh-TW" dirty="0"/>
          </a:p>
          <a:p>
            <a:pPr marL="812800" indent="-457200">
              <a:buFontTx/>
              <a:buChar char="-"/>
            </a:pPr>
            <a:r>
              <a:rPr lang="zh-TW" altLang="en-US" dirty="0"/>
              <a:t>穿過的衣物要清洗或刷去污垢，如衣物染有污漬，應盡快把它去除，保持鞋子清潔等</a:t>
            </a:r>
            <a:endParaRPr lang="en-US" altLang="zh-TW" dirty="0"/>
          </a:p>
          <a:p>
            <a:pPr>
              <a:buFontTx/>
              <a:buChar char="-"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3293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295400"/>
            <a:ext cx="4465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3200" dirty="0"/>
              <a:t>   保持居住環境健康，</a:t>
            </a:r>
            <a:endParaRPr lang="en-US" altLang="zh-TW" sz="3200" dirty="0"/>
          </a:p>
          <a:p>
            <a:pPr marL="441325" indent="-85725"/>
            <a:r>
              <a:rPr lang="zh-TW" altLang="en-US" sz="3200" dirty="0"/>
              <a:t>保持居室內空氣流通、整齊清潔、不受污染</a:t>
            </a:r>
            <a:endParaRPr lang="en-US" altLang="zh-TW" sz="3200" dirty="0"/>
          </a:p>
          <a:p>
            <a:pPr marL="441325" indent="-85725"/>
            <a:endParaRPr lang="en-US" altLang="zh-TW" sz="3200" dirty="0"/>
          </a:p>
          <a:p>
            <a:pPr marL="441325" indent="-349250">
              <a:buFont typeface="Arial" pitchFamily="34" charset="0"/>
              <a:buChar char="•"/>
            </a:pPr>
            <a:r>
              <a:rPr lang="zh-TW" altLang="en-US" sz="3200" dirty="0"/>
              <a:t>更多個人衞生詳情，可參考</a:t>
            </a:r>
            <a:r>
              <a:rPr lang="zh-HK" altLang="en-US" sz="3200" dirty="0"/>
              <a:t>衞生署衞生防護</a:t>
            </a:r>
            <a:r>
              <a:rPr lang="zh-TW" altLang="en-US" sz="3200" dirty="0"/>
              <a:t>中心網頁：</a:t>
            </a:r>
            <a:r>
              <a:rPr lang="en-US" altLang="zh-TW" sz="2400" dirty="0"/>
              <a:t>https://www.chp.gov.hk/tc/healthtopics/content/460/19899.html</a:t>
            </a:r>
          </a:p>
          <a:p>
            <a:pPr marL="808038" indent="-452438">
              <a:buFontTx/>
              <a:buChar char="-"/>
            </a:pPr>
            <a:endParaRPr lang="en-US" altLang="zh-TW" sz="3200" dirty="0"/>
          </a:p>
          <a:p>
            <a:pPr lvl="1">
              <a:buFontTx/>
              <a:buChar char="-"/>
            </a:pPr>
            <a:endParaRPr lang="en-US" altLang="zh-HK" sz="2000" dirty="0">
              <a:latin typeface="+mj-ea"/>
              <a:hlinkClick r:id="rId2"/>
            </a:endParaRPr>
          </a:p>
          <a:p>
            <a:pPr lvl="2"/>
            <a:endParaRPr lang="en-US" altLang="zh-HK" sz="1600" dirty="0">
              <a:latin typeface="+mj-ea"/>
            </a:endParaRPr>
          </a:p>
        </p:txBody>
      </p:sp>
      <p:pic>
        <p:nvPicPr>
          <p:cNvPr id="8" name="圖片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480" y="0"/>
            <a:ext cx="394716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182883"/>
            <a:ext cx="4164330" cy="91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個人及環境衞生</a:t>
            </a:r>
          </a:p>
        </p:txBody>
      </p:sp>
      <p:sp>
        <p:nvSpPr>
          <p:cNvPr id="7" name="Rectangle 3"/>
          <p:cNvSpPr/>
          <p:nvPr/>
        </p:nvSpPr>
        <p:spPr>
          <a:xfrm>
            <a:off x="4739640" y="5750004"/>
            <a:ext cx="4206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TW" altLang="en-US" sz="1600" dirty="0"/>
              <a:t>資料來源：</a:t>
            </a:r>
            <a:r>
              <a:rPr lang="en-US" altLang="zh-HK" sz="1600" dirty="0">
                <a:latin typeface="+mj-ea"/>
                <a:hlinkClick r:id="rId2"/>
              </a:rPr>
              <a:t> https://www.chp.gov.hk/files/pdf/pneumonia_respiratory_health_advice_tc.pdf</a:t>
            </a:r>
            <a:endParaRPr lang="en-US" altLang="zh-HK" sz="1600" dirty="0">
              <a:latin typeface="+mj-ea"/>
            </a:endParaRPr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>
            <a:extLst>
              <a:ext uri="{FF2B5EF4-FFF2-40B4-BE49-F238E27FC236}">
                <a16:creationId xmlns:a16="http://schemas.microsoft.com/office/drawing/2014/main" xmlns="" id="{D718FCEC-9B47-4322-B7E1-B8FF6EC6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0638"/>
            <a:ext cx="6172200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個人衞生習慣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06937286-81FF-4942-8626-8DE084C1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8787D-15A3-445D-8455-E5D6906B3415}" type="slidenum">
              <a:rPr lang="zh-HK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zh-HK" altLang="en-US" sz="1200">
              <a:solidFill>
                <a:srgbClr val="898989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C5EE0F81-A1A2-4C10-848F-C629B9AD9AF3}"/>
              </a:ext>
            </a:extLst>
          </p:cNvPr>
          <p:cNvGrpSpPr/>
          <p:nvPr/>
        </p:nvGrpSpPr>
        <p:grpSpPr>
          <a:xfrm>
            <a:off x="1304330" y="1508124"/>
            <a:ext cx="6803350" cy="5349876"/>
            <a:chOff x="1774825" y="1412875"/>
            <a:chExt cx="8713790" cy="5329238"/>
          </a:xfrm>
        </p:grpSpPr>
        <p:pic>
          <p:nvPicPr>
            <p:cNvPr id="10242" name="Picture 15" descr="personal hygiene girl.jpg">
              <a:extLst>
                <a:ext uri="{FF2B5EF4-FFF2-40B4-BE49-F238E27FC236}">
                  <a16:creationId xmlns:a16="http://schemas.microsoft.com/office/drawing/2014/main" xmlns="" id="{FD558F8D-82F6-4F7A-BB80-12D43297A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939" y="1547813"/>
              <a:ext cx="3405187" cy="519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Callout 2 7">
              <a:extLst>
                <a:ext uri="{FF2B5EF4-FFF2-40B4-BE49-F238E27FC236}">
                  <a16:creationId xmlns:a16="http://schemas.microsoft.com/office/drawing/2014/main" xmlns="" id="{5C672EF1-01C4-45BD-B128-9C1AA6EE9CC7}"/>
                </a:ext>
              </a:extLst>
            </p:cNvPr>
            <p:cNvSpPr/>
            <p:nvPr/>
          </p:nvSpPr>
          <p:spPr>
            <a:xfrm>
              <a:off x="8651876" y="1412875"/>
              <a:ext cx="1836739" cy="2123658"/>
            </a:xfrm>
            <a:prstGeom prst="borderCallout2">
              <a:avLst>
                <a:gd name="adj1" fmla="val 18750"/>
                <a:gd name="adj2" fmla="val -8333"/>
                <a:gd name="adj3" fmla="val 23515"/>
                <a:gd name="adj4" fmla="val -13193"/>
                <a:gd name="adj5" fmla="val 54113"/>
                <a:gd name="adj6" fmla="val -43947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HK" altLang="en-US" sz="2200" b="1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頭髮</a:t>
              </a:r>
              <a:r>
                <a:rPr lang="zh-TW" altLang="en-US" sz="2200" b="1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sz="22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應戴上清潔的工作帽或髮網，並束起長髮。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Line Callout 2 8">
              <a:extLst>
                <a:ext uri="{FF2B5EF4-FFF2-40B4-BE49-F238E27FC236}">
                  <a16:creationId xmlns:a16="http://schemas.microsoft.com/office/drawing/2014/main" xmlns="" id="{EE2F72CA-B09B-4E09-A465-58296DAFFC70}"/>
                </a:ext>
              </a:extLst>
            </p:cNvPr>
            <p:cNvSpPr/>
            <p:nvPr/>
          </p:nvSpPr>
          <p:spPr>
            <a:xfrm>
              <a:off x="8651875" y="4502150"/>
              <a:ext cx="1836739" cy="1785104"/>
            </a:xfrm>
            <a:prstGeom prst="borderCallout2">
              <a:avLst>
                <a:gd name="adj1" fmla="val 49621"/>
                <a:gd name="adj2" fmla="val -2544"/>
                <a:gd name="adj3" fmla="val 18750"/>
                <a:gd name="adj4" fmla="val -16667"/>
                <a:gd name="adj5" fmla="val -31372"/>
                <a:gd name="adj6" fmla="val -42404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zh-HK" altLang="en-US" sz="2200" b="1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傷口</a:t>
              </a:r>
              <a:r>
                <a:rPr lang="zh-TW" altLang="en-US" sz="2200" b="1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sz="22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defRPr/>
              </a:pPr>
              <a:r>
                <a:rPr lang="zh-TW" altLang="en-US" sz="2200" dirty="0">
                  <a:latin typeface="微軟正黑體" pitchFamily="34" charset="-120"/>
                  <a:ea typeface="微軟正黑體" pitchFamily="34" charset="-120"/>
                  <a:cs typeface="Arial" charset="0"/>
                </a:rPr>
                <a:t>須貼上防水膠布徹底保護傷口。</a:t>
              </a:r>
              <a:endParaRPr lang="en-US" altLang="zh-TW" sz="2200" dirty="0">
                <a:latin typeface="微軟正黑體" pitchFamily="34" charset="-120"/>
                <a:ea typeface="微軟正黑體" pitchFamily="34" charset="-120"/>
                <a:cs typeface="Arial" charset="0"/>
              </a:endParaRPr>
            </a:p>
          </p:txBody>
        </p:sp>
        <p:sp>
          <p:nvSpPr>
            <p:cNvPr id="14" name="Line Callout 2 13">
              <a:extLst>
                <a:ext uri="{FF2B5EF4-FFF2-40B4-BE49-F238E27FC236}">
                  <a16:creationId xmlns:a16="http://schemas.microsoft.com/office/drawing/2014/main" xmlns="" id="{CBCF34EF-9E6F-4755-9BF2-AEC1A4AF8585}"/>
                </a:ext>
              </a:extLst>
            </p:cNvPr>
            <p:cNvSpPr/>
            <p:nvPr/>
          </p:nvSpPr>
          <p:spPr>
            <a:xfrm>
              <a:off x="1774825" y="4697414"/>
              <a:ext cx="1944688" cy="1446550"/>
            </a:xfrm>
            <a:prstGeom prst="borderCallout2">
              <a:avLst>
                <a:gd name="adj1" fmla="val 50665"/>
                <a:gd name="adj2" fmla="val 104851"/>
                <a:gd name="adj3" fmla="val 55149"/>
                <a:gd name="adj4" fmla="val 161809"/>
                <a:gd name="adj5" fmla="val 57765"/>
                <a:gd name="adj6" fmla="val 198167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200" b="1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指甲：</a:t>
              </a:r>
              <a:endParaRPr lang="en-US" altLang="zh-TW" sz="22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時常剪短指甲及保持乾淨。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Line Callout 2 14">
              <a:extLst>
                <a:ext uri="{FF2B5EF4-FFF2-40B4-BE49-F238E27FC236}">
                  <a16:creationId xmlns:a16="http://schemas.microsoft.com/office/drawing/2014/main" xmlns="" id="{743B964E-0569-4FD4-9833-DED32E0451E0}"/>
                </a:ext>
              </a:extLst>
            </p:cNvPr>
            <p:cNvSpPr/>
            <p:nvPr/>
          </p:nvSpPr>
          <p:spPr>
            <a:xfrm>
              <a:off x="1774825" y="2465389"/>
              <a:ext cx="1944688" cy="1446550"/>
            </a:xfrm>
            <a:prstGeom prst="borderCallout2">
              <a:avLst>
                <a:gd name="adj1" fmla="val 50417"/>
                <a:gd name="adj2" fmla="val 105567"/>
                <a:gd name="adj3" fmla="val 87325"/>
                <a:gd name="adj4" fmla="val 129347"/>
                <a:gd name="adj5" fmla="val 220080"/>
                <a:gd name="adj6" fmla="val 218354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HK" altLang="en-US" sz="2200" b="1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衣服</a:t>
              </a:r>
              <a:r>
                <a:rPr lang="zh-TW" altLang="en-US" sz="2200" b="1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2200" dirty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  <a:p>
              <a:pPr>
                <a:defRPr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處理食物時應穿上圍裙。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BDC8F7EA-7570-447B-8321-6180AC43AADB}"/>
              </a:ext>
            </a:extLst>
          </p:cNvPr>
          <p:cNvSpPr/>
          <p:nvPr/>
        </p:nvSpPr>
        <p:spPr>
          <a:xfrm>
            <a:off x="2033588" y="957262"/>
            <a:ext cx="52116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schemeClr val="bg1"/>
                </a:solidFill>
              </a:rPr>
              <a:t>在處理食物前我們應該做甚麼？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</a:rPr>
              <a:t>健康生活模式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均衡飲食</a:t>
            </a:r>
            <a:endParaRPr lang="en-US" altLang="zh-TW" sz="3200" dirty="0"/>
          </a:p>
          <a:p>
            <a:r>
              <a:rPr lang="zh-TW" altLang="en-US" sz="3200" dirty="0"/>
              <a:t>充足睡眠</a:t>
            </a:r>
            <a:endParaRPr lang="en-US" altLang="zh-TW" sz="3200" dirty="0"/>
          </a:p>
          <a:p>
            <a:r>
              <a:rPr lang="zh-TW" altLang="en-US" sz="3200" dirty="0"/>
              <a:t>恆常運動</a:t>
            </a:r>
            <a:endParaRPr lang="en-US" altLang="zh-TW" sz="3200" dirty="0"/>
          </a:p>
          <a:p>
            <a:r>
              <a:rPr lang="zh-TW" altLang="en-US" sz="3200" dirty="0"/>
              <a:t>個人及環境衞生</a:t>
            </a:r>
            <a:endParaRPr lang="en-US" altLang="zh-TW" sz="3200" dirty="0"/>
          </a:p>
          <a:p>
            <a:r>
              <a:rPr lang="zh-TW" altLang="en-US" sz="3200" dirty="0"/>
              <a:t>樂觀及積極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xmlns="" val="1771505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19CFA19-CB30-4B8B-83C2-EAE30F7C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個人衞生習慣</a:t>
            </a:r>
            <a:endParaRPr lang="en-HK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6334759-C102-4C14-BF47-8975E330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510061" cy="4351338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烹調食物前和處理生肉後，必須用清水</a:t>
            </a:r>
            <a:r>
              <a:rPr lang="en-US" altLang="zh-TW" dirty="0"/>
              <a:t>/</a:t>
            </a:r>
            <a:r>
              <a:rPr lang="zh-TW" altLang="en-US" dirty="0"/>
              <a:t>熱水和潔手液徹底清潔雙手</a:t>
            </a:r>
            <a:endParaRPr lang="en-HK" altLang="zh-TW" dirty="0"/>
          </a:p>
          <a:p>
            <a:r>
              <a:rPr lang="zh-TW" altLang="en-US" dirty="0"/>
              <a:t>如廁後、揩拭鼻水後及處理垃圾後也必須洗手</a:t>
            </a:r>
            <a:endParaRPr lang="en-HK" altLang="zh-TW" dirty="0"/>
          </a:p>
          <a:p>
            <a:r>
              <a:rPr lang="zh-TW" altLang="en-US" dirty="0"/>
              <a:t>盡量避免直接用手接觸熟的食物</a:t>
            </a:r>
            <a:endParaRPr lang="en-HK" altLang="zh-TW" dirty="0"/>
          </a:p>
          <a:p>
            <a:r>
              <a:rPr lang="zh-TW" altLang="en-US" dirty="0"/>
              <a:t>在烹調食物時，應用清潔羹匙試味，試味後應立刻清洗</a:t>
            </a:r>
            <a:endParaRPr lang="en-HK" altLang="zh-TW" dirty="0"/>
          </a:p>
          <a:p>
            <a:r>
              <a:rPr lang="zh-TW" altLang="en-US" dirty="0"/>
              <a:t>切勿向食物咳嗽或打噴嚏</a:t>
            </a:r>
            <a:endParaRPr lang="en-HK" altLang="zh-TW" dirty="0"/>
          </a:p>
          <a:p>
            <a:r>
              <a:rPr lang="zh-TW" altLang="en-US" dirty="0"/>
              <a:t>如患有感冒、肚瀉、傷風、咳嗽或其他傳染病，切勿烹調食物</a:t>
            </a:r>
            <a:br>
              <a:rPr lang="zh-TW" altLang="en-US" dirty="0"/>
            </a:b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xmlns="" val="88406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C48BD88E-4E00-4C2F-89DE-ABB22061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個人衞生習慣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B6D176AF-6F14-4390-B1F9-B9BC2396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9320B1-F52D-4CFF-BDAA-252ACEDC478C}" type="slidenum">
              <a:rPr lang="zh-HK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zh-HK" altLang="en-US" sz="1200">
              <a:solidFill>
                <a:srgbClr val="898989"/>
              </a:solidFill>
            </a:endParaRPr>
          </a:p>
        </p:txBody>
      </p:sp>
      <p:pic>
        <p:nvPicPr>
          <p:cNvPr id="11269" name="Picture 6" descr="hand washing.jpg">
            <a:extLst>
              <a:ext uri="{FF2B5EF4-FFF2-40B4-BE49-F238E27FC236}">
                <a16:creationId xmlns:a16="http://schemas.microsoft.com/office/drawing/2014/main" xmlns="" id="{36F44F46-1C54-4856-94FB-2776C1470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590" y="0"/>
            <a:ext cx="3844290" cy="644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7">
            <a:extLst>
              <a:ext uri="{FF2B5EF4-FFF2-40B4-BE49-F238E27FC236}">
                <a16:creationId xmlns:a16="http://schemas.microsoft.com/office/drawing/2014/main" xmlns="" id="{9C7ED821-2CC7-4496-AE66-28EEAA454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990" y="6396335"/>
            <a:ext cx="4454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1200" dirty="0"/>
              <a:t>資料來源： </a:t>
            </a:r>
            <a:r>
              <a:rPr lang="en-GB" altLang="zh-TW" sz="1200" dirty="0"/>
              <a:t> </a:t>
            </a:r>
            <a:r>
              <a:rPr lang="en-HK" sz="1200" dirty="0">
                <a:hlinkClick r:id="rId3"/>
              </a:rPr>
              <a:t>https://www.chp.gov.hk/tc/resources/e_health_topics/2867.html </a:t>
            </a:r>
            <a:endParaRPr lang="zh-TW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205740" y="1484664"/>
            <a:ext cx="44805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buFont typeface="Wingdings" pitchFamily="2" charset="2"/>
              <a:buChar char="l"/>
            </a:pPr>
            <a:r>
              <a:rPr lang="zh-TW" altLang="en-US" sz="2400" dirty="0"/>
              <a:t> </a:t>
            </a:r>
            <a:r>
              <a:rPr lang="zh-HK" altLang="en-US" sz="2400" dirty="0"/>
              <a:t>處理食物前</a:t>
            </a:r>
            <a:r>
              <a:rPr lang="zh-TW" altLang="en-US" sz="2400" dirty="0"/>
              <a:t>及在</a:t>
            </a:r>
            <a:r>
              <a:rPr lang="zh-HK" altLang="en-US" sz="2400" dirty="0"/>
              <a:t>處理</a:t>
            </a:r>
            <a:r>
              <a:rPr lang="zh-TW" altLang="en-US" sz="2400" dirty="0"/>
              <a:t>不同的</a:t>
            </a:r>
            <a:r>
              <a:rPr lang="zh-HK" altLang="en-US" sz="2400" dirty="0"/>
              <a:t>食物</a:t>
            </a:r>
            <a:r>
              <a:rPr lang="zh-TW" altLang="en-US" sz="2400" dirty="0"/>
              <a:t>之間， 食物處理者必須洗手</a:t>
            </a:r>
            <a:endParaRPr lang="en-US" altLang="zh-TW" sz="2400" dirty="0"/>
          </a:p>
          <a:p>
            <a:endParaRPr kumimoji="1" lang="en-US" altLang="zh-HK" sz="2400" dirty="0">
              <a:latin typeface="+mj-ea"/>
            </a:endParaRPr>
          </a:p>
          <a:p>
            <a:pPr>
              <a:buFont typeface="Wingdings" pitchFamily="2" charset="2"/>
              <a:buChar char="l"/>
            </a:pPr>
            <a:r>
              <a:rPr kumimoji="1" lang="zh-TW" altLang="en-US" sz="2400" dirty="0">
                <a:latin typeface="+mj-ea"/>
              </a:rPr>
              <a:t>   </a:t>
            </a:r>
            <a:r>
              <a:rPr kumimoji="1" lang="zh-HK" altLang="en-US" sz="2400" dirty="0">
                <a:latin typeface="+mj-ea"/>
              </a:rPr>
              <a:t>觀看影片：</a:t>
            </a:r>
            <a:endParaRPr kumimoji="1" lang="en-US" altLang="zh-HK" sz="2400" dirty="0">
              <a:latin typeface="+mj-ea"/>
            </a:endParaRPr>
          </a:p>
          <a:p>
            <a:pPr lvl="1"/>
            <a:r>
              <a:rPr kumimoji="1" lang="zh-HK" altLang="en-US" sz="2400" dirty="0">
                <a:latin typeface="+mj-ea"/>
              </a:rPr>
              <a:t>如何正確清潔雙手 </a:t>
            </a:r>
            <a:r>
              <a:rPr kumimoji="1" lang="en-US" altLang="zh-HK" sz="2400" dirty="0">
                <a:latin typeface="+mj-ea"/>
              </a:rPr>
              <a:t>(</a:t>
            </a:r>
            <a:r>
              <a:rPr kumimoji="1" lang="zh-HK" altLang="en-US" sz="2400" dirty="0">
                <a:latin typeface="+mj-ea"/>
              </a:rPr>
              <a:t>衞生署衞生防護中心</a:t>
            </a:r>
            <a:r>
              <a:rPr kumimoji="1" lang="en-US" altLang="zh-HK" sz="2400" dirty="0">
                <a:latin typeface="+mj-ea"/>
              </a:rPr>
              <a:t>)</a:t>
            </a:r>
          </a:p>
          <a:p>
            <a:pPr lvl="1"/>
            <a:r>
              <a:rPr kumimoji="1" lang="en-US" altLang="zh-HK" sz="2000" dirty="0">
                <a:latin typeface="+mj-ea"/>
                <a:hlinkClick r:id="rId4"/>
              </a:rPr>
              <a:t>https://www.youtube.com/watch?v=vWJE6xExReI</a:t>
            </a:r>
            <a:endParaRPr kumimoji="1" lang="en-US" altLang="zh-HK" sz="2000" dirty="0">
              <a:latin typeface="+mj-ea"/>
            </a:endParaRPr>
          </a:p>
          <a:p>
            <a:pPr lvl="2"/>
            <a:endParaRPr kumimoji="1" lang="en-US" altLang="zh-HK" sz="2000" dirty="0">
              <a:latin typeface="+mj-ea"/>
            </a:endParaRPr>
          </a:p>
          <a:p>
            <a:pPr lvl="2"/>
            <a:endParaRPr kumimoji="1" lang="en-US" altLang="zh-HK" sz="2000" dirty="0">
              <a:latin typeface="+mj-ea"/>
            </a:endParaRPr>
          </a:p>
          <a:p>
            <a:pPr lvl="2"/>
            <a:endParaRPr kumimoji="1" lang="en-US" altLang="zh-HK" sz="2000" dirty="0">
              <a:latin typeface="+mj-ea"/>
            </a:endParaRPr>
          </a:p>
          <a:p>
            <a:pPr lvl="2"/>
            <a:endParaRPr kumimoji="1" lang="en-US" altLang="zh-HK" sz="2000" dirty="0">
              <a:latin typeface="+mj-ea"/>
            </a:endParaRPr>
          </a:p>
          <a:p>
            <a:pPr lvl="2"/>
            <a:endParaRPr kumimoji="1" lang="en-US" altLang="zh-HK" sz="2000" dirty="0">
              <a:latin typeface="+mj-ea"/>
            </a:endParaRPr>
          </a:p>
          <a:p>
            <a:pPr lvl="2"/>
            <a:endParaRPr kumimoji="1" lang="zh-HK" altLang="en-US" sz="2000" dirty="0">
              <a:latin typeface="+mj-ea"/>
            </a:endParaRPr>
          </a:p>
        </p:txBody>
      </p:sp>
      <p:pic>
        <p:nvPicPr>
          <p:cNvPr id="3" name="圖片 2" descr="一張含有 輪子 的圖片&#10;&#10;自動產生的描述">
            <a:extLst>
              <a:ext uri="{FF2B5EF4-FFF2-40B4-BE49-F238E27FC236}">
                <a16:creationId xmlns:a16="http://schemas.microsoft.com/office/drawing/2014/main" xmlns="" id="{4CAD696B-CF3D-4474-A045-1F259299C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4773124"/>
            <a:ext cx="1851409" cy="18514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9975" y="1122363"/>
            <a:ext cx="7081025" cy="238760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樂觀及積極</a:t>
            </a:r>
          </a:p>
        </p:txBody>
      </p:sp>
    </p:spTree>
    <p:extLst>
      <p:ext uri="{BB962C8B-B14F-4D97-AF65-F5344CB8AC3E}">
        <p14:creationId xmlns:p14="http://schemas.microsoft.com/office/powerpoint/2010/main" xmlns="" val="323616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保持樂觀及積極的態度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笑能增加血液中的抗體免疫細胞數量、緩解疲勞</a:t>
            </a:r>
            <a:endParaRPr lang="en-US" altLang="zh-TW" dirty="0"/>
          </a:p>
          <a:p>
            <a:r>
              <a:rPr lang="zh-TW" altLang="en-US" dirty="0"/>
              <a:t>多些積極正向的思想、尊重別人、樂於與人分享、關心他人的需要，可轉移注意力、減輕壓力</a:t>
            </a:r>
          </a:p>
        </p:txBody>
      </p:sp>
      <p:pic>
        <p:nvPicPr>
          <p:cNvPr id="5" name="圖片 4" descr="一張含有 輪子 的圖片&#10;&#10;自動產生的描述">
            <a:extLst>
              <a:ext uri="{FF2B5EF4-FFF2-40B4-BE49-F238E27FC236}">
                <a16:creationId xmlns:a16="http://schemas.microsoft.com/office/drawing/2014/main" xmlns="" id="{F4CEBD17-77C9-4FBB-91A4-79B96111F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623" y="4001294"/>
            <a:ext cx="2381250" cy="2381250"/>
          </a:xfrm>
          <a:prstGeom prst="rect">
            <a:avLst/>
          </a:prstGeom>
        </p:spPr>
      </p:pic>
      <p:pic>
        <p:nvPicPr>
          <p:cNvPr id="7" name="圖片 6" descr="一張含有 運輸, 輪子 的圖片&#10;&#10;自動產生的描述">
            <a:extLst>
              <a:ext uri="{FF2B5EF4-FFF2-40B4-BE49-F238E27FC236}">
                <a16:creationId xmlns:a16="http://schemas.microsoft.com/office/drawing/2014/main" xmlns="" id="{30258E32-4E2D-429E-9AEA-B833A53A3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786" y="3840319"/>
            <a:ext cx="2652555" cy="26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14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9975" y="1122363"/>
            <a:ext cx="7081025" cy="238760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均衡飲食</a:t>
            </a:r>
          </a:p>
        </p:txBody>
      </p:sp>
    </p:spTree>
    <p:extLst>
      <p:ext uri="{BB962C8B-B14F-4D97-AF65-F5344CB8AC3E}">
        <p14:creationId xmlns:p14="http://schemas.microsoft.com/office/powerpoint/2010/main" xmlns="" val="207770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85191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</a:rPr>
              <a:t>均衡飲食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1" y="1825625"/>
            <a:ext cx="4089323" cy="4351338"/>
          </a:xfrm>
        </p:spPr>
        <p:txBody>
          <a:bodyPr/>
          <a:lstStyle/>
          <a:p>
            <a:r>
              <a:rPr lang="zh-TW" altLang="en-US" sz="3200" dirty="0"/>
              <a:t>進食適當及適量的食物才可使身體健康</a:t>
            </a:r>
            <a:endParaRPr lang="en-US" altLang="zh-TW" sz="3200" dirty="0"/>
          </a:p>
          <a:p>
            <a:r>
              <a:rPr lang="zh-TW" altLang="en-US" sz="3200" dirty="0"/>
              <a:t>可根據「健康飲食金字塔」作為計劃膳食的指引</a:t>
            </a:r>
            <a:endParaRPr lang="en-US" altLang="zh-TW" sz="3200" dirty="0"/>
          </a:p>
          <a:p>
            <a:r>
              <a:rPr lang="zh-TW" altLang="en-US" sz="3200" dirty="0"/>
              <a:t>更多詳情可參考</a:t>
            </a:r>
            <a:r>
              <a:rPr lang="zh-HK" altLang="en-US" sz="3200" dirty="0">
                <a:latin typeface="+mj-ea"/>
              </a:rPr>
              <a:t>衞生署</a:t>
            </a:r>
            <a:r>
              <a:rPr lang="zh-TW" altLang="en-US" sz="3200" dirty="0"/>
              <a:t>網頁</a:t>
            </a:r>
            <a:r>
              <a:rPr lang="en-US" altLang="zh-TW" sz="3200" dirty="0"/>
              <a:t>-</a:t>
            </a:r>
            <a:r>
              <a:rPr lang="zh-TW" altLang="en-US" sz="3200" dirty="0"/>
              <a:t>健康飲食</a:t>
            </a:r>
            <a:r>
              <a:rPr lang="en-US" altLang="zh-TW" sz="1800" dirty="0"/>
              <a:t>(https://www.change4health.gov.hk/tc/healthy_diet/guidelines/index.html</a:t>
            </a:r>
            <a:r>
              <a:rPr lang="en-US" altLang="zh-TW" sz="16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9901" y="0"/>
            <a:ext cx="363907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/>
          <p:nvPr/>
        </p:nvSpPr>
        <p:spPr>
          <a:xfrm>
            <a:off x="5349240" y="6211669"/>
            <a:ext cx="3794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資料來源 </a:t>
            </a:r>
            <a:r>
              <a:rPr lang="en-US" altLang="zh-TW" sz="1200" dirty="0"/>
              <a:t>https://www.change4health.gov.hk/tc/healthy_diet/guidelines/food_pyramid/index.html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9223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72" y="290574"/>
            <a:ext cx="680518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3600" b="1" kern="10" dirty="0">
                <a:ln w="11430"/>
                <a:solidFill>
                  <a:srgbClr val="336600"/>
                </a:solidFill>
                <a:latin typeface="FrankRuehl" pitchFamily="34" charset="-79"/>
                <a:cs typeface="FrankRuehl" pitchFamily="34" charset="-79"/>
              </a:rPr>
              <a:t>均衡飲食的重要性</a:t>
            </a:r>
            <a:endParaRPr kumimoji="1" lang="en-US" altLang="zh-TW" sz="3600" b="1" kern="10" dirty="0">
              <a:ln w="11430"/>
              <a:solidFill>
                <a:srgbClr val="336600"/>
              </a:solidFill>
              <a:latin typeface="FrankRuehl" pitchFamily="34" charset="-79"/>
              <a:cs typeface="FrankRuehl" pitchFamily="34" charset="-79"/>
            </a:endParaRPr>
          </a:p>
          <a:p>
            <a:pPr lvl="0"/>
            <a:endParaRPr lang="en-US" dirty="0"/>
          </a:p>
          <a:p>
            <a:r>
              <a:rPr lang="zh-TW" altLang="en-US" sz="2400" dirty="0"/>
              <a:t>各種食物分類均擁有不同的用途以滿足我們的營養需要。每天我們要選擇不同種類的食物來維持均衡飲食，從而攝取足夠的營養素來保持身體和心靈強壯與健康。每個食物分類都提供特定的營養素。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40740" y="2951234"/>
            <a:ext cx="5022558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500" b="1" u="sng" dirty="0"/>
              <a:t>食物分類名單</a:t>
            </a:r>
            <a:r>
              <a:rPr lang="zh-TW" altLang="en-US" sz="3500" b="1" dirty="0"/>
              <a:t>：</a:t>
            </a:r>
            <a:endParaRPr lang="en-US" altLang="zh-TW" sz="35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zh-TW" altLang="en-US" sz="2500" dirty="0"/>
              <a:t>五穀類</a:t>
            </a:r>
            <a:endParaRPr lang="en-US" altLang="zh-TW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zh-TW" altLang="en-US" sz="2500" dirty="0"/>
              <a:t>水果</a:t>
            </a:r>
            <a:endParaRPr lang="en-US" altLang="zh-TW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zh-TW" altLang="en-US" sz="2500" dirty="0"/>
              <a:t>蔬菜 ，瓜類</a:t>
            </a:r>
            <a:endParaRPr lang="en-US" altLang="zh-TW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zh-TW" altLang="en-US" sz="2500" dirty="0"/>
              <a:t>肉、家禽、魚、蛋及豆類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zh-TW" altLang="en-US" sz="2500" dirty="0"/>
              <a:t>奶類及乳類製品</a:t>
            </a:r>
            <a:endParaRPr lang="en-US" altLang="zh-TW" sz="25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zh-TW" altLang="en-US" sz="2500" dirty="0"/>
              <a:t>糖和油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zh-TW" altLang="en-US" sz="2500" dirty="0"/>
              <a:t>流質飲品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B5DF-5DA9-46A7-9A59-86908C82C3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86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460" y="289560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kern="10" dirty="0">
                <a:ln w="11430"/>
                <a:solidFill>
                  <a:schemeClr val="accent6">
                    <a:lumMod val="50000"/>
                  </a:schemeClr>
                </a:solidFill>
                <a:latin typeface="FrankRuehl" pitchFamily="34" charset="-79"/>
                <a:cs typeface="FrankRuehl" pitchFamily="34" charset="-79"/>
              </a:rPr>
              <a:t>營養的重要性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20" y="1474463"/>
            <a:ext cx="7802880" cy="3323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zh-TW" altLang="en-US" sz="2400" dirty="0">
                <a:solidFill>
                  <a:schemeClr val="tx1"/>
                </a:solidFill>
              </a:rPr>
              <a:t>營養是健康和成長的重要關鍵及基礎。營養不良與病毒和細菌感染是有關連的。良好的營養有助增強免疫系統，減少疾病和促進健康。健康的孩子有較高的學習能力。身體健康的人比較強壯，有較高的生產力，更能夠創造機會，持續地逐步打破貧困和飢餓的周期。良好的營養就是一個最好的切入點以消除貧困，是實現更好生活的一個里程碑。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翻譯本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algn="r">
              <a:buFontTx/>
              <a:buChar char="-"/>
            </a:pPr>
            <a:r>
              <a:rPr lang="zh-TW" altLang="en-US" sz="2400" dirty="0">
                <a:solidFill>
                  <a:schemeClr val="tx1"/>
                </a:solidFill>
              </a:rPr>
              <a:t>世界衞生組織，</a:t>
            </a:r>
            <a:r>
              <a:rPr lang="en-US" altLang="zh-TW" sz="2400" dirty="0">
                <a:solidFill>
                  <a:schemeClr val="tx1"/>
                </a:solidFill>
              </a:rPr>
              <a:t>2020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9100" y="4806567"/>
            <a:ext cx="5130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/>
              <a:t>資料來源：</a:t>
            </a:r>
            <a:r>
              <a:rPr lang="en-HK" dirty="0">
                <a:hlinkClick r:id="rId2"/>
              </a:rPr>
              <a:t>https://www.who.int/nutrition/nhd/en/</a:t>
            </a: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B5DF-5DA9-46A7-9A59-86908C82C3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5EAB79C5-F027-45F6-8AD5-7E5B9E542A0A}"/>
              </a:ext>
            </a:extLst>
          </p:cNvPr>
          <p:cNvSpPr txBox="1"/>
          <p:nvPr/>
        </p:nvSpPr>
        <p:spPr>
          <a:xfrm>
            <a:off x="587594" y="3551523"/>
            <a:ext cx="7962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HK" altLang="zh-TW" dirty="0"/>
          </a:p>
          <a:p>
            <a:pPr algn="r">
              <a:buFontTx/>
              <a:buChar char="-"/>
            </a:pPr>
            <a:endParaRPr lang="en-US" altLang="zh-TW" dirty="0"/>
          </a:p>
          <a:p>
            <a:pPr algn="r">
              <a:buFontTx/>
              <a:buChar char="-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46850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0560" y="1097280"/>
            <a:ext cx="3078480" cy="5364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dirty="0">
                <a:solidFill>
                  <a:schemeClr val="tx1"/>
                </a:solidFill>
              </a:rPr>
              <a:t>飲食的選擇影響我們的</a:t>
            </a:r>
            <a:r>
              <a:rPr lang="zh-TW" altLang="en-US" b="1" dirty="0">
                <a:solidFill>
                  <a:schemeClr val="tx1"/>
                </a:solidFill>
              </a:rPr>
              <a:t>健康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b="1" dirty="0">
                <a:solidFill>
                  <a:schemeClr val="tx1"/>
                </a:solidFill>
              </a:rPr>
              <a:t>福祉和生活質素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B5DF-5DA9-46A7-9A59-86908C82C3B1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132085" y="1402080"/>
            <a:ext cx="4082275" cy="4986454"/>
            <a:chOff x="404045" y="1457998"/>
            <a:chExt cx="5326220" cy="5082936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404045" y="2683353"/>
              <a:ext cx="5326220" cy="3857581"/>
              <a:chOff x="404045" y="2683353"/>
              <a:chExt cx="5326220" cy="3857581"/>
            </a:xfrm>
            <a:grpFill/>
          </p:grpSpPr>
          <p:sp>
            <p:nvSpPr>
              <p:cNvPr id="21" name="Freeform 20"/>
              <p:cNvSpPr/>
              <p:nvPr/>
            </p:nvSpPr>
            <p:spPr>
              <a:xfrm>
                <a:off x="2509071" y="2683353"/>
                <a:ext cx="1517200" cy="910312"/>
              </a:xfrm>
              <a:custGeom>
                <a:avLst/>
                <a:gdLst>
                  <a:gd name="connsiteX0" fmla="*/ 0 w 1400480"/>
                  <a:gd name="connsiteY0" fmla="*/ 151722 h 910312"/>
                  <a:gd name="connsiteX1" fmla="*/ 151722 w 1400480"/>
                  <a:gd name="connsiteY1" fmla="*/ 0 h 910312"/>
                  <a:gd name="connsiteX2" fmla="*/ 1248758 w 1400480"/>
                  <a:gd name="connsiteY2" fmla="*/ 0 h 910312"/>
                  <a:gd name="connsiteX3" fmla="*/ 1400480 w 1400480"/>
                  <a:gd name="connsiteY3" fmla="*/ 151722 h 910312"/>
                  <a:gd name="connsiteX4" fmla="*/ 1400480 w 1400480"/>
                  <a:gd name="connsiteY4" fmla="*/ 758590 h 910312"/>
                  <a:gd name="connsiteX5" fmla="*/ 1248758 w 1400480"/>
                  <a:gd name="connsiteY5" fmla="*/ 910312 h 910312"/>
                  <a:gd name="connsiteX6" fmla="*/ 151722 w 1400480"/>
                  <a:gd name="connsiteY6" fmla="*/ 910312 h 910312"/>
                  <a:gd name="connsiteX7" fmla="*/ 0 w 1400480"/>
                  <a:gd name="connsiteY7" fmla="*/ 758590 h 910312"/>
                  <a:gd name="connsiteX8" fmla="*/ 0 w 1400480"/>
                  <a:gd name="connsiteY8" fmla="*/ 151722 h 91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0480" h="910312">
                    <a:moveTo>
                      <a:pt x="0" y="151722"/>
                    </a:moveTo>
                    <a:cubicBezTo>
                      <a:pt x="0" y="67928"/>
                      <a:pt x="67928" y="0"/>
                      <a:pt x="151722" y="0"/>
                    </a:cubicBezTo>
                    <a:lnTo>
                      <a:pt x="1248758" y="0"/>
                    </a:lnTo>
                    <a:cubicBezTo>
                      <a:pt x="1332552" y="0"/>
                      <a:pt x="1400480" y="67928"/>
                      <a:pt x="1400480" y="151722"/>
                    </a:cubicBezTo>
                    <a:lnTo>
                      <a:pt x="1400480" y="758590"/>
                    </a:lnTo>
                    <a:cubicBezTo>
                      <a:pt x="1400480" y="842384"/>
                      <a:pt x="1332552" y="910312"/>
                      <a:pt x="1248758" y="910312"/>
                    </a:cubicBezTo>
                    <a:lnTo>
                      <a:pt x="151722" y="910312"/>
                    </a:lnTo>
                    <a:cubicBezTo>
                      <a:pt x="67928" y="910312"/>
                      <a:pt x="0" y="842384"/>
                      <a:pt x="0" y="758590"/>
                    </a:cubicBezTo>
                    <a:lnTo>
                      <a:pt x="0" y="151722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3498" tIns="143498" rIns="143498" bIns="143498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600" dirty="0">
                    <a:solidFill>
                      <a:schemeClr val="tx1"/>
                    </a:solidFill>
                  </a:rPr>
                  <a:t>消化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104285" y="3092789"/>
                <a:ext cx="3008229" cy="300822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407130" y="301233"/>
                    </a:moveTo>
                    <a:arcTo wR="1504114" hR="1504114" stAng="18413758" swAng="1725743"/>
                  </a:path>
                </a:pathLst>
              </a:custGeom>
              <a:grpFill/>
              <a:ln>
                <a:tailEnd type="arrow"/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Freeform 22"/>
              <p:cNvSpPr/>
              <p:nvPr/>
            </p:nvSpPr>
            <p:spPr>
              <a:xfrm>
                <a:off x="3761758" y="4129997"/>
                <a:ext cx="1968507" cy="861053"/>
              </a:xfrm>
              <a:custGeom>
                <a:avLst/>
                <a:gdLst>
                  <a:gd name="connsiteX0" fmla="*/ 0 w 1275809"/>
                  <a:gd name="connsiteY0" fmla="*/ 131385 h 788293"/>
                  <a:gd name="connsiteX1" fmla="*/ 131385 w 1275809"/>
                  <a:gd name="connsiteY1" fmla="*/ 0 h 788293"/>
                  <a:gd name="connsiteX2" fmla="*/ 1144424 w 1275809"/>
                  <a:gd name="connsiteY2" fmla="*/ 0 h 788293"/>
                  <a:gd name="connsiteX3" fmla="*/ 1275809 w 1275809"/>
                  <a:gd name="connsiteY3" fmla="*/ 131385 h 788293"/>
                  <a:gd name="connsiteX4" fmla="*/ 1275809 w 1275809"/>
                  <a:gd name="connsiteY4" fmla="*/ 656908 h 788293"/>
                  <a:gd name="connsiteX5" fmla="*/ 1144424 w 1275809"/>
                  <a:gd name="connsiteY5" fmla="*/ 788293 h 788293"/>
                  <a:gd name="connsiteX6" fmla="*/ 131385 w 1275809"/>
                  <a:gd name="connsiteY6" fmla="*/ 788293 h 788293"/>
                  <a:gd name="connsiteX7" fmla="*/ 0 w 1275809"/>
                  <a:gd name="connsiteY7" fmla="*/ 656908 h 788293"/>
                  <a:gd name="connsiteX8" fmla="*/ 0 w 1275809"/>
                  <a:gd name="connsiteY8" fmla="*/ 131385 h 7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5809" h="788293">
                    <a:moveTo>
                      <a:pt x="0" y="131385"/>
                    </a:moveTo>
                    <a:cubicBezTo>
                      <a:pt x="0" y="58823"/>
                      <a:pt x="58823" y="0"/>
                      <a:pt x="131385" y="0"/>
                    </a:cubicBezTo>
                    <a:lnTo>
                      <a:pt x="1144424" y="0"/>
                    </a:lnTo>
                    <a:cubicBezTo>
                      <a:pt x="1216986" y="0"/>
                      <a:pt x="1275809" y="58823"/>
                      <a:pt x="1275809" y="131385"/>
                    </a:cubicBezTo>
                    <a:lnTo>
                      <a:pt x="1275809" y="656908"/>
                    </a:lnTo>
                    <a:cubicBezTo>
                      <a:pt x="1275809" y="729470"/>
                      <a:pt x="1216986" y="788293"/>
                      <a:pt x="1144424" y="788293"/>
                    </a:cubicBezTo>
                    <a:lnTo>
                      <a:pt x="131385" y="788293"/>
                    </a:lnTo>
                    <a:cubicBezTo>
                      <a:pt x="58823" y="788293"/>
                      <a:pt x="0" y="729470"/>
                      <a:pt x="0" y="656908"/>
                    </a:cubicBezTo>
                    <a:lnTo>
                      <a:pt x="0" y="131385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0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7541" tIns="137541" rIns="137541" bIns="137541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600" dirty="0">
                    <a:solidFill>
                      <a:schemeClr val="tx1"/>
                    </a:solidFill>
                  </a:rPr>
                  <a:t>營養素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104285" y="3092789"/>
                <a:ext cx="3008228" cy="300822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874518" y="2124075"/>
                    </a:moveTo>
                    <a:arcTo wR="1504114" hR="1504114" stAng="1460499" swAng="1725743"/>
                  </a:path>
                </a:pathLst>
              </a:custGeom>
              <a:grpFill/>
              <a:ln>
                <a:tailEnd type="arrow"/>
              </a:ln>
            </p:spPr>
            <p:style>
              <a:lnRef idx="1">
                <a:schemeClr val="accent3">
                  <a:hueOff val="3750088"/>
                  <a:satOff val="-5627"/>
                  <a:lumOff val="-915"/>
                  <a:alphaOff val="0"/>
                </a:schemeClr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Freeform 24"/>
              <p:cNvSpPr/>
              <p:nvPr/>
            </p:nvSpPr>
            <p:spPr>
              <a:xfrm>
                <a:off x="2449420" y="5621345"/>
                <a:ext cx="1576852" cy="919589"/>
              </a:xfrm>
              <a:custGeom>
                <a:avLst/>
                <a:gdLst>
                  <a:gd name="connsiteX0" fmla="*/ 0 w 1400480"/>
                  <a:gd name="connsiteY0" fmla="*/ 151722 h 910312"/>
                  <a:gd name="connsiteX1" fmla="*/ 151722 w 1400480"/>
                  <a:gd name="connsiteY1" fmla="*/ 0 h 910312"/>
                  <a:gd name="connsiteX2" fmla="*/ 1248758 w 1400480"/>
                  <a:gd name="connsiteY2" fmla="*/ 0 h 910312"/>
                  <a:gd name="connsiteX3" fmla="*/ 1400480 w 1400480"/>
                  <a:gd name="connsiteY3" fmla="*/ 151722 h 910312"/>
                  <a:gd name="connsiteX4" fmla="*/ 1400480 w 1400480"/>
                  <a:gd name="connsiteY4" fmla="*/ 758590 h 910312"/>
                  <a:gd name="connsiteX5" fmla="*/ 1248758 w 1400480"/>
                  <a:gd name="connsiteY5" fmla="*/ 910312 h 910312"/>
                  <a:gd name="connsiteX6" fmla="*/ 151722 w 1400480"/>
                  <a:gd name="connsiteY6" fmla="*/ 910312 h 910312"/>
                  <a:gd name="connsiteX7" fmla="*/ 0 w 1400480"/>
                  <a:gd name="connsiteY7" fmla="*/ 758590 h 910312"/>
                  <a:gd name="connsiteX8" fmla="*/ 0 w 1400480"/>
                  <a:gd name="connsiteY8" fmla="*/ 151722 h 91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0480" h="910312">
                    <a:moveTo>
                      <a:pt x="0" y="151722"/>
                    </a:moveTo>
                    <a:cubicBezTo>
                      <a:pt x="0" y="67928"/>
                      <a:pt x="67928" y="0"/>
                      <a:pt x="151722" y="0"/>
                    </a:cubicBezTo>
                    <a:lnTo>
                      <a:pt x="1248758" y="0"/>
                    </a:lnTo>
                    <a:cubicBezTo>
                      <a:pt x="1332552" y="0"/>
                      <a:pt x="1400480" y="67928"/>
                      <a:pt x="1400480" y="151722"/>
                    </a:cubicBezTo>
                    <a:lnTo>
                      <a:pt x="1400480" y="758590"/>
                    </a:lnTo>
                    <a:cubicBezTo>
                      <a:pt x="1400480" y="842384"/>
                      <a:pt x="1332552" y="910312"/>
                      <a:pt x="1248758" y="910312"/>
                    </a:cubicBezTo>
                    <a:lnTo>
                      <a:pt x="151722" y="910312"/>
                    </a:lnTo>
                    <a:cubicBezTo>
                      <a:pt x="67928" y="910312"/>
                      <a:pt x="0" y="842384"/>
                      <a:pt x="0" y="758590"/>
                    </a:cubicBezTo>
                    <a:lnTo>
                      <a:pt x="0" y="151722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7500176"/>
                  <a:satOff val="-11253"/>
                  <a:lumOff val="-1830"/>
                  <a:alphaOff val="0"/>
                </a:schemeClr>
              </a:fillRef>
              <a:effectRef idx="0">
                <a:schemeClr val="accent3"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3498" tIns="143498" rIns="143498" bIns="143498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600" dirty="0">
                    <a:solidFill>
                      <a:schemeClr val="tx1"/>
                    </a:solidFill>
                  </a:rPr>
                  <a:t>健康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104285" y="3092789"/>
                <a:ext cx="3008228" cy="300822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610494" y="2713991"/>
                    </a:moveTo>
                    <a:arcTo wR="1504114" hR="1504114" stAng="7586981" swAng="1633929"/>
                  </a:path>
                </a:pathLst>
              </a:custGeom>
              <a:grpFill/>
              <a:ln>
                <a:tailEnd type="arrow"/>
              </a:ln>
            </p:spPr>
            <p:style>
              <a:lnRef idx="1">
                <a:schemeClr val="accent3">
                  <a:hueOff val="7500176"/>
                  <a:satOff val="-11253"/>
                  <a:lumOff val="-1830"/>
                  <a:alphaOff val="0"/>
                </a:schemeClr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Freeform 26"/>
              <p:cNvSpPr/>
              <p:nvPr/>
            </p:nvSpPr>
            <p:spPr>
              <a:xfrm>
                <a:off x="404045" y="4141747"/>
                <a:ext cx="1400480" cy="910312"/>
              </a:xfrm>
              <a:custGeom>
                <a:avLst/>
                <a:gdLst>
                  <a:gd name="connsiteX0" fmla="*/ 0 w 1400480"/>
                  <a:gd name="connsiteY0" fmla="*/ 151722 h 910312"/>
                  <a:gd name="connsiteX1" fmla="*/ 151722 w 1400480"/>
                  <a:gd name="connsiteY1" fmla="*/ 0 h 910312"/>
                  <a:gd name="connsiteX2" fmla="*/ 1248758 w 1400480"/>
                  <a:gd name="connsiteY2" fmla="*/ 0 h 910312"/>
                  <a:gd name="connsiteX3" fmla="*/ 1400480 w 1400480"/>
                  <a:gd name="connsiteY3" fmla="*/ 151722 h 910312"/>
                  <a:gd name="connsiteX4" fmla="*/ 1400480 w 1400480"/>
                  <a:gd name="connsiteY4" fmla="*/ 758590 h 910312"/>
                  <a:gd name="connsiteX5" fmla="*/ 1248758 w 1400480"/>
                  <a:gd name="connsiteY5" fmla="*/ 910312 h 910312"/>
                  <a:gd name="connsiteX6" fmla="*/ 151722 w 1400480"/>
                  <a:gd name="connsiteY6" fmla="*/ 910312 h 910312"/>
                  <a:gd name="connsiteX7" fmla="*/ 0 w 1400480"/>
                  <a:gd name="connsiteY7" fmla="*/ 758590 h 910312"/>
                  <a:gd name="connsiteX8" fmla="*/ 0 w 1400480"/>
                  <a:gd name="connsiteY8" fmla="*/ 151722 h 91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0480" h="910312">
                    <a:moveTo>
                      <a:pt x="0" y="151722"/>
                    </a:moveTo>
                    <a:cubicBezTo>
                      <a:pt x="0" y="67928"/>
                      <a:pt x="67928" y="0"/>
                      <a:pt x="151722" y="0"/>
                    </a:cubicBezTo>
                    <a:lnTo>
                      <a:pt x="1248758" y="0"/>
                    </a:lnTo>
                    <a:cubicBezTo>
                      <a:pt x="1332552" y="0"/>
                      <a:pt x="1400480" y="67928"/>
                      <a:pt x="1400480" y="151722"/>
                    </a:cubicBezTo>
                    <a:lnTo>
                      <a:pt x="1400480" y="758590"/>
                    </a:lnTo>
                    <a:cubicBezTo>
                      <a:pt x="1400480" y="842384"/>
                      <a:pt x="1332552" y="910312"/>
                      <a:pt x="1248758" y="910312"/>
                    </a:cubicBezTo>
                    <a:lnTo>
                      <a:pt x="151722" y="910312"/>
                    </a:lnTo>
                    <a:cubicBezTo>
                      <a:pt x="67928" y="910312"/>
                      <a:pt x="0" y="842384"/>
                      <a:pt x="0" y="758590"/>
                    </a:cubicBezTo>
                    <a:lnTo>
                      <a:pt x="0" y="151722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3498" tIns="143498" rIns="143498" bIns="143498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600" dirty="0">
                    <a:solidFill>
                      <a:schemeClr val="tx1"/>
                    </a:solidFill>
                  </a:rPr>
                  <a:t>食物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104285" y="3092789"/>
                <a:ext cx="3008228" cy="300822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55907" y="837257"/>
                    </a:moveTo>
                    <a:arcTo wR="1504114" hR="1504114" stAng="12379089" swAng="1633929"/>
                  </a:path>
                </a:pathLst>
              </a:custGeom>
              <a:grpFill/>
              <a:ln>
                <a:tailEnd type="arrow"/>
              </a:ln>
            </p:spPr>
            <p:style>
              <a:lnRef idx="1">
                <a:schemeClr val="accent3">
                  <a:hueOff val="11250264"/>
                  <a:satOff val="-16880"/>
                  <a:lumOff val="-2745"/>
                  <a:alphaOff val="0"/>
                </a:schemeClr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9" name="Rounded Rectangle 18"/>
            <p:cNvSpPr/>
            <p:nvPr/>
          </p:nvSpPr>
          <p:spPr>
            <a:xfrm>
              <a:off x="1499812" y="1457998"/>
              <a:ext cx="3533308" cy="6835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</a:rPr>
                <a:t>營養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792480" y="289561"/>
            <a:ext cx="7208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食物、營養素和營養的關係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023360" y="1097280"/>
            <a:ext cx="4754880" cy="544068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699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760" y="2468880"/>
            <a:ext cx="7559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/>
              <a:t>營養素可以分為兩大類：</a:t>
            </a:r>
            <a:endParaRPr lang="en-US" sz="2400" dirty="0"/>
          </a:p>
          <a:p>
            <a:r>
              <a:rPr lang="en-US" sz="2400" dirty="0"/>
              <a:t>1.</a:t>
            </a:r>
            <a:r>
              <a:rPr lang="zh-TW" altLang="en-US" sz="2400" dirty="0"/>
              <a:t> </a:t>
            </a:r>
            <a:r>
              <a:rPr lang="zh-TW" altLang="en-US" sz="2400" dirty="0">
                <a:solidFill>
                  <a:schemeClr val="accent2"/>
                </a:solidFill>
              </a:rPr>
              <a:t>主要營養素</a:t>
            </a:r>
            <a:r>
              <a:rPr lang="en-US" sz="2400" dirty="0">
                <a:solidFill>
                  <a:schemeClr val="accent2"/>
                </a:solidFill>
              </a:rPr>
              <a:t> (</a:t>
            </a:r>
            <a:r>
              <a:rPr lang="en-US" altLang="zh-TW" sz="2400" dirty="0">
                <a:solidFill>
                  <a:schemeClr val="accent2"/>
                </a:solidFill>
              </a:rPr>
              <a:t>Macronutrient)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/>
              <a:t>•  </a:t>
            </a:r>
            <a:r>
              <a:rPr lang="en-US" sz="2400" i="1" dirty="0"/>
              <a:t>‘ </a:t>
            </a:r>
            <a:r>
              <a:rPr lang="en-US" altLang="zh-TW" sz="2400" dirty="0"/>
              <a:t>Macro</a:t>
            </a:r>
            <a:r>
              <a:rPr lang="en-US" sz="2400" i="1" dirty="0"/>
              <a:t>’ </a:t>
            </a:r>
            <a:r>
              <a:rPr lang="zh-TW" altLang="en-US" sz="2400" dirty="0"/>
              <a:t>表示</a:t>
            </a:r>
            <a:r>
              <a:rPr lang="en-US" altLang="zh-TW" sz="2400" dirty="0"/>
              <a:t>"</a:t>
            </a:r>
            <a:r>
              <a:rPr lang="zh-TW" altLang="en-US" sz="2400" dirty="0"/>
              <a:t>大的</a:t>
            </a:r>
            <a:r>
              <a:rPr lang="en-US" altLang="zh-TW" sz="2400" dirty="0"/>
              <a:t>"</a:t>
            </a:r>
          </a:p>
          <a:p>
            <a:pPr marL="274638" indent="-274638"/>
            <a:r>
              <a:rPr lang="en-US" sz="2400" dirty="0"/>
              <a:t>•  </a:t>
            </a:r>
            <a:r>
              <a:rPr lang="zh-TW" altLang="en-US" sz="2400" dirty="0"/>
              <a:t>身體需要大量的主要營養素來提供熱能及促進生長，包括碳水化合物、脂肪和蛋白質</a:t>
            </a:r>
            <a:endParaRPr lang="en-US" altLang="zh-TW" sz="2400" dirty="0"/>
          </a:p>
          <a:p>
            <a:endParaRPr lang="en-US" sz="2400" dirty="0"/>
          </a:p>
          <a:p>
            <a:r>
              <a:rPr lang="en-US" sz="2400" dirty="0"/>
              <a:t>2.</a:t>
            </a:r>
            <a:r>
              <a:rPr lang="zh-TW" altLang="en-US" sz="2400" dirty="0"/>
              <a:t> </a:t>
            </a:r>
            <a:r>
              <a:rPr lang="zh-TW" altLang="en-US" sz="2400" dirty="0">
                <a:solidFill>
                  <a:schemeClr val="accent2"/>
                </a:solidFill>
              </a:rPr>
              <a:t>微量營養素</a:t>
            </a:r>
            <a:r>
              <a:rPr lang="en-US" sz="2400" dirty="0">
                <a:solidFill>
                  <a:schemeClr val="accent2"/>
                </a:solidFill>
              </a:rPr>
              <a:t> (</a:t>
            </a:r>
            <a:r>
              <a:rPr lang="en-US" altLang="zh-TW" sz="2400" dirty="0">
                <a:solidFill>
                  <a:schemeClr val="accent2"/>
                </a:solidFill>
              </a:rPr>
              <a:t>Micronutrient)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/>
              <a:t>•  </a:t>
            </a:r>
            <a:r>
              <a:rPr lang="en-US" sz="2400" i="1" dirty="0"/>
              <a:t>‘</a:t>
            </a:r>
            <a:r>
              <a:rPr lang="en-US" altLang="zh-TW" sz="2400" dirty="0"/>
              <a:t>Micro</a:t>
            </a:r>
            <a:r>
              <a:rPr lang="en-US" sz="2400" i="1" dirty="0"/>
              <a:t>’ </a:t>
            </a:r>
            <a:r>
              <a:rPr lang="zh-TW" altLang="en-US" sz="2400" dirty="0"/>
              <a:t>表示</a:t>
            </a:r>
            <a:r>
              <a:rPr lang="en-US" altLang="zh-TW" sz="2400" dirty="0"/>
              <a:t>"</a:t>
            </a:r>
            <a:r>
              <a:rPr lang="zh-TW" altLang="en-US" sz="2400" dirty="0"/>
              <a:t>小</a:t>
            </a:r>
            <a:r>
              <a:rPr lang="en-US" altLang="zh-TW" sz="2400" dirty="0"/>
              <a:t>"</a:t>
            </a:r>
          </a:p>
          <a:p>
            <a:r>
              <a:rPr lang="en-US" sz="2400" dirty="0"/>
              <a:t>•   </a:t>
            </a:r>
            <a:r>
              <a:rPr lang="zh-TW" altLang="en-US" sz="2400" dirty="0"/>
              <a:t>身體只需要少量微量營養素</a:t>
            </a:r>
            <a:r>
              <a:rPr lang="en-US" sz="2400" dirty="0"/>
              <a:t> </a:t>
            </a:r>
            <a:r>
              <a:rPr lang="zh-TW" altLang="en-US" sz="2400" dirty="0"/>
              <a:t>，包括維生素和礦物質</a:t>
            </a:r>
            <a:endParaRPr lang="en-US" sz="2400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005840" y="1097280"/>
            <a:ext cx="768096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dirty="0"/>
              <a:t>在營養學裡，營養素擔當著重要角色。它們能強化身體，是有機體（人類）必需的物質。如果不能由生物體合成足夠的份量，便必須從外來的資源（食物）攝取。</a:t>
            </a:r>
            <a:endParaRPr lang="en-US" altLang="zh-TW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B5DF-5DA9-46A7-9A59-86908C82C3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917778" y="272534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</a:rPr>
              <a:t>營養素</a:t>
            </a:r>
          </a:p>
        </p:txBody>
      </p:sp>
    </p:spTree>
    <p:extLst>
      <p:ext uri="{BB962C8B-B14F-4D97-AF65-F5344CB8AC3E}">
        <p14:creationId xmlns:p14="http://schemas.microsoft.com/office/powerpoint/2010/main" xmlns="" val="286424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1220391" y="912813"/>
            <a:ext cx="6723459" cy="5472112"/>
          </a:xfrm>
          <a:prstGeom prst="rect">
            <a:avLst/>
          </a:prstGeom>
          <a:gradFill rotWithShape="1">
            <a:gsLst>
              <a:gs pos="0">
                <a:srgbClr val="CC99FF">
                  <a:alpha val="67998"/>
                </a:srgbClr>
              </a:gs>
              <a:gs pos="100000">
                <a:srgbClr val="5E4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634855" y="1436688"/>
            <a:ext cx="1916906" cy="3667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solidFill>
                  <a:schemeClr val="bg1"/>
                </a:solidFill>
              </a:rPr>
              <a:t>營養素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41987" name="Line 5"/>
          <p:cNvSpPr>
            <a:spLocks noChangeShapeType="1"/>
          </p:cNvSpPr>
          <p:nvPr/>
        </p:nvSpPr>
        <p:spPr bwMode="auto">
          <a:xfrm flipH="1">
            <a:off x="2408636" y="1876427"/>
            <a:ext cx="1197769" cy="7651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456136" y="5072063"/>
            <a:ext cx="1916906" cy="366712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/>
              <a:t>提供熱量 </a:t>
            </a:r>
            <a:endParaRPr lang="en-US" altLang="zh-TW" b="1" dirty="0"/>
          </a:p>
        </p:txBody>
      </p:sp>
      <p:sp>
        <p:nvSpPr>
          <p:cNvPr id="41989" name="AutoShape 7"/>
          <p:cNvSpPr>
            <a:spLocks/>
          </p:cNvSpPr>
          <p:nvPr/>
        </p:nvSpPr>
        <p:spPr bwMode="auto">
          <a:xfrm rot="5400000">
            <a:off x="2168922" y="3940176"/>
            <a:ext cx="431800" cy="1781175"/>
          </a:xfrm>
          <a:prstGeom prst="rightBrace">
            <a:avLst>
              <a:gd name="adj1" fmla="val 45833"/>
              <a:gd name="adj2" fmla="val 50000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1453755" y="3357563"/>
            <a:ext cx="1916906" cy="36933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 dirty="0"/>
              <a:t>碳水化合物</a:t>
            </a:r>
            <a:endParaRPr lang="en-US" b="1" dirty="0"/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1451374" y="3836988"/>
            <a:ext cx="1916906" cy="36933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 dirty="0"/>
              <a:t>蛋白質</a:t>
            </a:r>
            <a:endParaRPr lang="en-US" b="1" dirty="0"/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1452564" y="4300538"/>
            <a:ext cx="1916906" cy="36933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 dirty="0"/>
              <a:t>脂肪</a:t>
            </a:r>
            <a:endParaRPr lang="en-US" b="1" dirty="0"/>
          </a:p>
        </p:txBody>
      </p:sp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3840957" y="3397250"/>
            <a:ext cx="1916906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 dirty="0"/>
              <a:t>維生素</a:t>
            </a:r>
            <a:endParaRPr lang="en-US" b="1" dirty="0"/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3838576" y="3876675"/>
            <a:ext cx="1916906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 dirty="0"/>
              <a:t>礦物質</a:t>
            </a:r>
            <a:endParaRPr lang="en-US" b="1" dirty="0"/>
          </a:p>
        </p:txBody>
      </p:sp>
      <p:sp>
        <p:nvSpPr>
          <p:cNvPr id="41995" name="Text Box 17"/>
          <p:cNvSpPr txBox="1">
            <a:spLocks noChangeArrowheads="1"/>
          </p:cNvSpPr>
          <p:nvPr/>
        </p:nvSpPr>
        <p:spPr bwMode="auto">
          <a:xfrm>
            <a:off x="3839767" y="4340227"/>
            <a:ext cx="1916906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/>
              <a:t>微量元素</a:t>
            </a:r>
            <a:endParaRPr lang="en-US" altLang="zh-TW" b="1" dirty="0"/>
          </a:p>
        </p:txBody>
      </p:sp>
      <p:sp>
        <p:nvSpPr>
          <p:cNvPr id="41996" name="Text Box 18"/>
          <p:cNvSpPr txBox="1">
            <a:spLocks noChangeArrowheads="1"/>
          </p:cNvSpPr>
          <p:nvPr/>
        </p:nvSpPr>
        <p:spPr bwMode="auto">
          <a:xfrm>
            <a:off x="1571626" y="5730877"/>
            <a:ext cx="1916906" cy="3667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/>
              <a:t>膳食纖維</a:t>
            </a:r>
            <a:endParaRPr lang="en-US" altLang="zh-TW" b="1" dirty="0"/>
          </a:p>
        </p:txBody>
      </p:sp>
      <p:sp>
        <p:nvSpPr>
          <p:cNvPr id="41997" name="Line 19"/>
          <p:cNvSpPr>
            <a:spLocks noChangeShapeType="1"/>
          </p:cNvSpPr>
          <p:nvPr/>
        </p:nvSpPr>
        <p:spPr bwMode="auto">
          <a:xfrm>
            <a:off x="3606405" y="1862138"/>
            <a:ext cx="1178719" cy="7794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AutoShape 20"/>
          <p:cNvSpPr>
            <a:spLocks/>
          </p:cNvSpPr>
          <p:nvPr/>
        </p:nvSpPr>
        <p:spPr bwMode="auto">
          <a:xfrm>
            <a:off x="5811441" y="1128715"/>
            <a:ext cx="432197" cy="5113337"/>
          </a:xfrm>
          <a:prstGeom prst="rightBrace">
            <a:avLst>
              <a:gd name="adj1" fmla="val 73944"/>
              <a:gd name="adj2" fmla="val 50000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9" name="Text Box 21"/>
          <p:cNvSpPr txBox="1">
            <a:spLocks noChangeArrowheads="1"/>
          </p:cNvSpPr>
          <p:nvPr/>
        </p:nvSpPr>
        <p:spPr bwMode="auto">
          <a:xfrm>
            <a:off x="6331745" y="4862513"/>
            <a:ext cx="1512094" cy="3667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/>
              <a:t>均衡飲食</a:t>
            </a:r>
            <a:endParaRPr lang="en-US" altLang="zh-TW" b="1" dirty="0"/>
          </a:p>
        </p:txBody>
      </p:sp>
      <p:sp>
        <p:nvSpPr>
          <p:cNvPr id="42000" name="Rectangle 24"/>
          <p:cNvSpPr>
            <a:spLocks noChangeArrowheads="1"/>
          </p:cNvSpPr>
          <p:nvPr/>
        </p:nvSpPr>
        <p:spPr bwMode="auto">
          <a:xfrm>
            <a:off x="1331120" y="1196977"/>
            <a:ext cx="4537472" cy="5040313"/>
          </a:xfrm>
          <a:prstGeom prst="rect">
            <a:avLst/>
          </a:prstGeom>
          <a:noFill/>
          <a:ln w="38100" cap="rnd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5" name="WordArt 28"/>
          <p:cNvSpPr>
            <a:spLocks noChangeArrowheads="1" noChangeShapeType="1" noTextEdit="1"/>
          </p:cNvSpPr>
          <p:nvPr/>
        </p:nvSpPr>
        <p:spPr bwMode="auto">
          <a:xfrm>
            <a:off x="1373226" y="188640"/>
            <a:ext cx="320889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3600" b="1" kern="10" dirty="0">
                <a:ln w="11430"/>
                <a:solidFill>
                  <a:srgbClr val="336600"/>
                </a:solidFill>
                <a:latin typeface="FrankRuehl" pitchFamily="34" charset="-79"/>
                <a:cs typeface="FrankRuehl" pitchFamily="34" charset="-79"/>
              </a:rPr>
              <a:t>基本營養原則</a:t>
            </a:r>
          </a:p>
        </p:txBody>
      </p:sp>
      <p:sp>
        <p:nvSpPr>
          <p:cNvPr id="42002" name="Text Box 29"/>
          <p:cNvSpPr txBox="1">
            <a:spLocks noChangeArrowheads="1"/>
          </p:cNvSpPr>
          <p:nvPr/>
        </p:nvSpPr>
        <p:spPr bwMode="auto">
          <a:xfrm>
            <a:off x="3673080" y="5721352"/>
            <a:ext cx="1916906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/>
              <a:t>水</a:t>
            </a:r>
            <a:r>
              <a:rPr lang="en-US" altLang="zh-TW" b="1" dirty="0"/>
              <a:t> </a:t>
            </a:r>
          </a:p>
        </p:txBody>
      </p:sp>
      <p:sp>
        <p:nvSpPr>
          <p:cNvPr id="42003" name="Text Box 30"/>
          <p:cNvSpPr txBox="1">
            <a:spLocks noChangeArrowheads="1"/>
          </p:cNvSpPr>
          <p:nvPr/>
        </p:nvSpPr>
        <p:spPr bwMode="auto">
          <a:xfrm>
            <a:off x="6335317" y="3500438"/>
            <a:ext cx="1512094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/>
              <a:t>食物</a:t>
            </a:r>
            <a:endParaRPr lang="en-US" altLang="zh-TW" b="1" dirty="0"/>
          </a:p>
        </p:txBody>
      </p:sp>
      <p:sp>
        <p:nvSpPr>
          <p:cNvPr id="42004" name="AutoShape 31"/>
          <p:cNvSpPr>
            <a:spLocks noChangeArrowheads="1"/>
          </p:cNvSpPr>
          <p:nvPr/>
        </p:nvSpPr>
        <p:spPr bwMode="auto">
          <a:xfrm rot="5400000">
            <a:off x="6723461" y="4283870"/>
            <a:ext cx="719137" cy="161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7800070 h 21600"/>
              <a:gd name="T4" fmla="*/ 2147483647 w 21600"/>
              <a:gd name="T5" fmla="*/ 215600141 h 21600"/>
              <a:gd name="T6" fmla="*/ 2147483647 w 21600"/>
              <a:gd name="T7" fmla="*/ 10780007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14"/>
          <p:cNvSpPr>
            <a:spLocks noChangeShapeType="1"/>
          </p:cNvSpPr>
          <p:nvPr/>
        </p:nvSpPr>
        <p:spPr bwMode="auto">
          <a:xfrm>
            <a:off x="4768454" y="3028952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Line 14"/>
          <p:cNvSpPr>
            <a:spLocks noChangeShapeType="1"/>
          </p:cNvSpPr>
          <p:nvPr/>
        </p:nvSpPr>
        <p:spPr bwMode="auto">
          <a:xfrm>
            <a:off x="2375297" y="3000377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Text Box 8"/>
          <p:cNvSpPr txBox="1">
            <a:spLocks noChangeArrowheads="1"/>
          </p:cNvSpPr>
          <p:nvPr/>
        </p:nvSpPr>
        <p:spPr bwMode="auto">
          <a:xfrm>
            <a:off x="1437086" y="2668588"/>
            <a:ext cx="1916906" cy="36671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/>
              <a:t>主要營養素 </a:t>
            </a:r>
            <a:endParaRPr lang="en-US" altLang="zh-TW" b="1" dirty="0"/>
          </a:p>
        </p:txBody>
      </p:sp>
      <p:sp>
        <p:nvSpPr>
          <p:cNvPr id="42008" name="Text Box 13"/>
          <p:cNvSpPr txBox="1">
            <a:spLocks noChangeArrowheads="1"/>
          </p:cNvSpPr>
          <p:nvPr/>
        </p:nvSpPr>
        <p:spPr bwMode="auto">
          <a:xfrm>
            <a:off x="3824289" y="2668588"/>
            <a:ext cx="1916906" cy="369332"/>
          </a:xfrm>
          <a:prstGeom prst="rect">
            <a:avLst/>
          </a:prstGeom>
          <a:solidFill>
            <a:srgbClr val="339966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/>
              <a:t>微量營養素 </a:t>
            </a:r>
            <a:endParaRPr lang="en-US" altLang="zh-TW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7B5DF-5DA9-46A7-9A59-86908C82C3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12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1139</Words>
  <Application>Microsoft Office PowerPoint</Application>
  <PresentationFormat>如螢幕大小 (4:3)</PresentationFormat>
  <Paragraphs>142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  建立健康生活模式 提升免疫力  科技與生活(初中)</vt:lpstr>
      <vt:lpstr>健康生活模式</vt:lpstr>
      <vt:lpstr>均衡飲食</vt:lpstr>
      <vt:lpstr>均衡飲食</vt:lpstr>
      <vt:lpstr>投影片 5</vt:lpstr>
      <vt:lpstr>投影片 6</vt:lpstr>
      <vt:lpstr>投影片 7</vt:lpstr>
      <vt:lpstr>投影片 8</vt:lpstr>
      <vt:lpstr>投影片 9</vt:lpstr>
      <vt:lpstr>投影片 10</vt:lpstr>
      <vt:lpstr>充足睡眠</vt:lpstr>
      <vt:lpstr>充足睡眠</vt:lpstr>
      <vt:lpstr>恆常運動</vt:lpstr>
      <vt:lpstr> 恆常運動 </vt:lpstr>
      <vt:lpstr> 恆常運動 </vt:lpstr>
      <vt:lpstr>個人及環境衞生</vt:lpstr>
      <vt:lpstr>個人及環境衞生</vt:lpstr>
      <vt:lpstr>投影片 18</vt:lpstr>
      <vt:lpstr>個人衞生習慣</vt:lpstr>
      <vt:lpstr>個人衞生習慣</vt:lpstr>
      <vt:lpstr>個人衞生習慣</vt:lpstr>
      <vt:lpstr>樂觀及積極</vt:lpstr>
      <vt:lpstr>保持樂觀及積極的態度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以健康生活模式提升免疫力</dc:title>
  <dc:creator>POON, Suk-mei Cindy</dc:creator>
  <cp:lastModifiedBy>User</cp:lastModifiedBy>
  <cp:revision>120</cp:revision>
  <dcterms:created xsi:type="dcterms:W3CDTF">2020-02-04T05:41:52Z</dcterms:created>
  <dcterms:modified xsi:type="dcterms:W3CDTF">2020-02-25T09:05:06Z</dcterms:modified>
</cp:coreProperties>
</file>